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52" r:id="rId10"/>
    <p:sldId id="453" r:id="rId11"/>
    <p:sldId id="397" r:id="rId12"/>
    <p:sldId id="454" r:id="rId13"/>
    <p:sldId id="455" r:id="rId14"/>
    <p:sldId id="399" r:id="rId15"/>
    <p:sldId id="374" r:id="rId16"/>
    <p:sldId id="457" r:id="rId17"/>
    <p:sldId id="382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383" r:id="rId32"/>
    <p:sldId id="417" r:id="rId33"/>
    <p:sldId id="418" r:id="rId34"/>
    <p:sldId id="419" r:id="rId35"/>
    <p:sldId id="420" r:id="rId36"/>
    <p:sldId id="470" r:id="rId37"/>
    <p:sldId id="471" r:id="rId38"/>
    <p:sldId id="472" r:id="rId39"/>
    <p:sldId id="473" r:id="rId40"/>
    <p:sldId id="384" r:id="rId41"/>
    <p:sldId id="425" r:id="rId42"/>
    <p:sldId id="426" r:id="rId43"/>
    <p:sldId id="427" r:id="rId44"/>
    <p:sldId id="428" r:id="rId45"/>
    <p:sldId id="474" r:id="rId46"/>
    <p:sldId id="430" r:id="rId47"/>
    <p:sldId id="431" r:id="rId48"/>
    <p:sldId id="385" r:id="rId49"/>
    <p:sldId id="432" r:id="rId50"/>
    <p:sldId id="475" r:id="rId51"/>
    <p:sldId id="433" r:id="rId52"/>
    <p:sldId id="434" r:id="rId53"/>
    <p:sldId id="476" r:id="rId54"/>
    <p:sldId id="477" r:id="rId55"/>
    <p:sldId id="478" r:id="rId56"/>
    <p:sldId id="386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52"/>
            <p14:sldId id="453"/>
            <p14:sldId id="397"/>
            <p14:sldId id="454"/>
            <p14:sldId id="455"/>
            <p14:sldId id="399"/>
          </p14:sldIdLst>
        </p14:section>
        <p14:section name="Section 2" id="{C917D1A8-35F5-431A-96F8-58EC0E4E14A6}">
          <p14:sldIdLst>
            <p14:sldId id="374"/>
            <p14:sldId id="457"/>
            <p14:sldId id="382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70"/>
            <p14:sldId id="471"/>
            <p14:sldId id="472"/>
            <p14:sldId id="473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27"/>
            <p14:sldId id="428"/>
            <p14:sldId id="474"/>
            <p14:sldId id="430"/>
            <p14:sldId id="431"/>
          </p14:sldIdLst>
        </p14:section>
        <p14:section name="Section 5" id="{F235FCA1-4A8D-4531-8314-9AA0AA52D3BF}">
          <p14:sldIdLst>
            <p14:sldId id="385"/>
            <p14:sldId id="432"/>
            <p14:sldId id="475"/>
            <p14:sldId id="433"/>
            <p14:sldId id="434"/>
            <p14:sldId id="476"/>
            <p14:sldId id="477"/>
            <p14:sldId id="478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9BC4B-E988-4E72-8CCB-5C88015C8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28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35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higítandó vagy használatra kész (ready to use) termék</a:t>
            </a:r>
          </a:p>
          <a:p>
            <a:r>
              <a:rPr lang="en-US">
                <a:solidFill>
                  <a:srgbClr val="FFFFFF"/>
                </a:solidFill>
              </a:rPr>
              <a:t>megjelenés: egy fázisból vagy több fázisból álló készítmény</a:t>
            </a:r>
          </a:p>
          <a:p>
            <a:r>
              <a:rPr lang="en-US">
                <a:solidFill>
                  <a:srgbClr val="FFFFFF"/>
                </a:solidFill>
              </a:rPr>
              <a:t>halmazállapot: szilárd vagy folyékony készítmény</a:t>
            </a:r>
          </a:p>
          <a:p>
            <a:r>
              <a:rPr lang="en-US">
                <a:solidFill>
                  <a:srgbClr val="FFFFFF"/>
                </a:solidFill>
              </a:rPr>
              <a:t>hatóanyagok száma szerint: straight (egy hatóanyag) vagy kombináció</a:t>
            </a:r>
          </a:p>
          <a:p>
            <a:r>
              <a:rPr lang="en-US">
                <a:solidFill>
                  <a:srgbClr val="FFFFFF"/>
                </a:solidFill>
              </a:rPr>
              <a:t>hatóanyag felszabadulás (release): slow release, controlled release, immediate/conventional  release</a:t>
            </a:r>
          </a:p>
          <a:p>
            <a:r>
              <a:rPr lang="en-US">
                <a:solidFill>
                  <a:srgbClr val="FFFFFF"/>
                </a:solidFill>
              </a:rPr>
              <a:t>tartalmaz hatásfokozót (adjuváns) vagy nem tartalmaz</a:t>
            </a: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068EC-3DEE-43E6-AE22-2EDE4524E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966108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0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F01A37-1E71-4FCD-9A68-0AEB0E130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58472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75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mixture chemistry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</a:rPr>
                  <a:t>hatóanyagot inert komponensekkel összekeverve kémiailag és fizikailag stabil terméket állítunk elő</a:t>
                </a:r>
              </a:p>
              <a:p>
                <a:r>
                  <a:rPr lang="en-US">
                    <a:solidFill>
                      <a:srgbClr val="FFFFFF"/>
                    </a:solidFill>
                  </a:rPr>
                  <a:t>ha n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>
                    <a:solidFill>
                      <a:srgbClr val="FFFFFF"/>
                    </a:solidFill>
                  </a:rPr>
                </a:br>
                <a:r>
                  <a:rPr lang="en-US">
                    <a:solidFill>
                      <a:srgbClr val="FFFFFF"/>
                    </a:solidFill>
                  </a:rPr>
                  <a:t>ahol x</a:t>
                </a:r>
                <a:r>
                  <a:rPr lang="en-US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az i-dik komponens tömegtörtje (koncentrációja)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09B3BC-97BE-4AB8-8EAB-310A3D9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4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82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surface active agent (tenzid): adszorbeálódik határfelületen </a:t>
            </a:r>
          </a:p>
          <a:p>
            <a:r>
              <a:rPr lang="en-US">
                <a:solidFill>
                  <a:srgbClr val="FFFFFF"/>
                </a:solidFill>
              </a:rPr>
              <a:t>micellákat (asszociátikumokat) képez</a:t>
            </a:r>
          </a:p>
          <a:p>
            <a:r>
              <a:rPr lang="en-US">
                <a:solidFill>
                  <a:srgbClr val="FFFFFF"/>
                </a:solidFill>
              </a:rPr>
              <a:t>amfifil szerkezete van: hidrofil és hidrofób szegmensre oszthatóak fel a molekulák </a:t>
            </a:r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A5FC414B-39CC-4601-8F94-D82E584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F6EE79-15F8-48CD-BBD2-81F1E9DC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AAE4D55-BBEF-483C-BA34-FE5D49C7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35A925D6-D9AC-48A2-98D6-A4C31F7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3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lang="hu-HU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9697C-28DB-40AA-B634-B4491E31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2C66-E3EC-41DA-BCBD-C0AA012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EFE6-3C45-4C03-B7EF-2E1E1B2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D2DB-D344-4D9B-9F3C-90C04B28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66701-D7A2-49A5-B0F1-112C9794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62519D-C119-4395-9F31-5FDFDA6F8D88}"/>
              </a:ext>
            </a:extLst>
          </p:cNvPr>
          <p:cNvGrpSpPr/>
          <p:nvPr/>
        </p:nvGrpSpPr>
        <p:grpSpPr>
          <a:xfrm>
            <a:off x="2076658" y="931452"/>
            <a:ext cx="8036674" cy="4995093"/>
            <a:chOff x="2076658" y="931452"/>
            <a:chExt cx="8036674" cy="4995093"/>
          </a:xfrm>
        </p:grpSpPr>
        <p:pic>
          <p:nvPicPr>
            <p:cNvPr id="8" name="Picture 68" descr="b_sel-drops">
              <a:extLst>
                <a:ext uri="{FF2B5EF4-FFF2-40B4-BE49-F238E27FC236}">
                  <a16:creationId xmlns:a16="http://schemas.microsoft.com/office/drawing/2014/main" id="{2BF03CE7-7AE1-4E1D-9670-F6EC144E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668" y="1930103"/>
              <a:ext cx="8034664" cy="258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A814B5CA-EE6C-4B91-BE33-4C1F0BBF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8963" y="931452"/>
              <a:ext cx="1634305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no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0" name="Rectangle 74">
              <a:extLst>
                <a:ext uri="{FF2B5EF4-FFF2-40B4-BE49-F238E27FC236}">
                  <a16:creationId xmlns:a16="http://schemas.microsoft.com/office/drawing/2014/main" id="{1ED647DA-306E-4EBE-A948-8E5B665F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334" y="931452"/>
              <a:ext cx="4381629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incomplete wetting</a:t>
              </a:r>
            </a:p>
          </p:txBody>
        </p:sp>
        <p:sp>
          <p:nvSpPr>
            <p:cNvPr id="11" name="Rectangle 73">
              <a:extLst>
                <a:ext uri="{FF2B5EF4-FFF2-40B4-BE49-F238E27FC236}">
                  <a16:creationId xmlns:a16="http://schemas.microsoft.com/office/drawing/2014/main" id="{6C821BE0-BEE6-4C93-80FC-1E0E7C6D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931452"/>
              <a:ext cx="2008666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complete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2" name="Line 78">
              <a:extLst>
                <a:ext uri="{FF2B5EF4-FFF2-40B4-BE49-F238E27FC236}">
                  <a16:creationId xmlns:a16="http://schemas.microsoft.com/office/drawing/2014/main" id="{5442D549-C667-42FC-9AE1-928BA671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79">
              <a:extLst>
                <a:ext uri="{FF2B5EF4-FFF2-40B4-BE49-F238E27FC236}">
                  <a16:creationId xmlns:a16="http://schemas.microsoft.com/office/drawing/2014/main" id="{5EFF3525-26F5-4BE3-9F1A-D9BBC5B2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3269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89">
              <a:extLst>
                <a:ext uri="{FF2B5EF4-FFF2-40B4-BE49-F238E27FC236}">
                  <a16:creationId xmlns:a16="http://schemas.microsoft.com/office/drawing/2014/main" id="{4566AB33-AAAF-4128-980F-DE35E6D2D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334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90">
              <a:extLst>
                <a:ext uri="{FF2B5EF4-FFF2-40B4-BE49-F238E27FC236}">
                  <a16:creationId xmlns:a16="http://schemas.microsoft.com/office/drawing/2014/main" id="{0F81A9D6-B403-4B53-85DC-F29830D0B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8963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76">
              <a:extLst>
                <a:ext uri="{FF2B5EF4-FFF2-40B4-BE49-F238E27FC236}">
                  <a16:creationId xmlns:a16="http://schemas.microsoft.com/office/drawing/2014/main" id="{06D04FCC-D727-4984-A5CE-E30993FB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77">
              <a:extLst>
                <a:ext uri="{FF2B5EF4-FFF2-40B4-BE49-F238E27FC236}">
                  <a16:creationId xmlns:a16="http://schemas.microsoft.com/office/drawing/2014/main" id="{35EC7517-4171-403D-AC05-F04E27C8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1810779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Rectangle 109">
              <a:extLst>
                <a:ext uri="{FF2B5EF4-FFF2-40B4-BE49-F238E27FC236}">
                  <a16:creationId xmlns:a16="http://schemas.microsoft.com/office/drawing/2014/main" id="{4882AF02-50AB-485F-9224-C1123772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658" y="4672551"/>
              <a:ext cx="15537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Ө = 0°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98D74121-CED4-4853-9C15-85ED06B68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672551"/>
              <a:ext cx="1583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&lt; 90°  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B5F0CDFF-3F19-4439-81B1-20C4FE24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904" y="4687063"/>
              <a:ext cx="1345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/>
              <a:r>
                <a:rPr lang="en-US" altLang="hu-HU"/>
                <a:t>Ө = 90°  </a:t>
              </a: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7489622A-69AD-4FD7-9695-863D01DF7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672549"/>
              <a:ext cx="17930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&gt; 90°</a:t>
              </a:r>
            </a:p>
          </p:txBody>
        </p:sp>
        <p:sp>
          <p:nvSpPr>
            <p:cNvPr id="22" name="Rectangle 113">
              <a:extLst>
                <a:ext uri="{FF2B5EF4-FFF2-40B4-BE49-F238E27FC236}">
                  <a16:creationId xmlns:a16="http://schemas.microsoft.com/office/drawing/2014/main" id="{37B1B66F-A257-45A9-AA0C-BF99E3F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191" y="4656030"/>
              <a:ext cx="1608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= 180°</a:t>
              </a:r>
            </a:p>
          </p:txBody>
        </p:sp>
        <p:sp>
          <p:nvSpPr>
            <p:cNvPr id="23" name="Rectangle 119">
              <a:extLst>
                <a:ext uri="{FF2B5EF4-FFF2-40B4-BE49-F238E27FC236}">
                  <a16:creationId xmlns:a16="http://schemas.microsoft.com/office/drawing/2014/main" id="{A0C35AB7-B983-4316-AE30-C3297CE0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04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4" name="Rectangle 118">
              <a:extLst>
                <a:ext uri="{FF2B5EF4-FFF2-40B4-BE49-F238E27FC236}">
                  <a16:creationId xmlns:a16="http://schemas.microsoft.com/office/drawing/2014/main" id="{78F30DE3-AA9A-477B-B76F-EAF816E7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F0F8350E-F472-4698-A872-41F8D0C7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36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F34F3D3D-8A11-4757-BAF3-400B2975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63EE634B-C28D-4BE3-A02C-361E989F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526032B6-F213-40EC-A6F0-AEB1046E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08BE0A0-9E52-47D8-9CE4-D9C2E88A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177556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31DC8779-6DE2-4C2F-A98B-EA6B4D0BB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7461913E-9BBF-4BAB-AFCB-7EC458B8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479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82E45940-291E-49C5-8253-BE4C31F8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293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BCF0C7E8-A2D3-453D-BD34-5FFBC74C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906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Line 126">
              <a:extLst>
                <a:ext uri="{FF2B5EF4-FFF2-40B4-BE49-F238E27FC236}">
                  <a16:creationId xmlns:a16="http://schemas.microsoft.com/office/drawing/2014/main" id="{AE86505B-A79C-4E13-9AFF-1B2D2F55F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20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127">
              <a:extLst>
                <a:ext uri="{FF2B5EF4-FFF2-40B4-BE49-F238E27FC236}">
                  <a16:creationId xmlns:a16="http://schemas.microsoft.com/office/drawing/2014/main" id="{2174DF26-DCB6-43D7-9A4D-DE5CDCAB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Rectangle 163">
              <a:extLst>
                <a:ext uri="{FF2B5EF4-FFF2-40B4-BE49-F238E27FC236}">
                  <a16:creationId xmlns:a16="http://schemas.microsoft.com/office/drawing/2014/main" id="{539A80E3-FBC4-4545-A4EF-64B5FD74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351" y="5260165"/>
              <a:ext cx="1899981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s– γsL&lt; 0</a:t>
              </a:r>
            </a:p>
          </p:txBody>
        </p:sp>
        <p:sp>
          <p:nvSpPr>
            <p:cNvPr id="38" name="Rectangle 164">
              <a:extLst>
                <a:ext uri="{FF2B5EF4-FFF2-40B4-BE49-F238E27FC236}">
                  <a16:creationId xmlns:a16="http://schemas.microsoft.com/office/drawing/2014/main" id="{DFA3F976-AF8E-47E8-B192-4D12F0C8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286" y="5260165"/>
              <a:ext cx="3975065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 γ s – γsL ≈ 0 </a:t>
              </a:r>
            </a:p>
          </p:txBody>
        </p:sp>
        <p:sp>
          <p:nvSpPr>
            <p:cNvPr id="39" name="Rectangle 165">
              <a:extLst>
                <a:ext uri="{FF2B5EF4-FFF2-40B4-BE49-F238E27FC236}">
                  <a16:creationId xmlns:a16="http://schemas.microsoft.com/office/drawing/2014/main" id="{949F00A9-0E7C-4759-844B-55A3F608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5260165"/>
              <a:ext cx="2159618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 – γsL &gt; 0</a:t>
              </a:r>
            </a:p>
          </p:txBody>
        </p:sp>
        <p:sp>
          <p:nvSpPr>
            <p:cNvPr id="40" name="Line 166">
              <a:extLst>
                <a:ext uri="{FF2B5EF4-FFF2-40B4-BE49-F238E27FC236}">
                  <a16:creationId xmlns:a16="http://schemas.microsoft.com/office/drawing/2014/main" id="{760C6F76-B539-43F0-A196-A90E35B2F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2440792C-C7BE-48B1-9158-0195F66C9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Line 168">
              <a:extLst>
                <a:ext uri="{FF2B5EF4-FFF2-40B4-BE49-F238E27FC236}">
                  <a16:creationId xmlns:a16="http://schemas.microsoft.com/office/drawing/2014/main" id="{0B4399D4-B423-467F-8660-6C40C89A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286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Line 169">
              <a:extLst>
                <a:ext uri="{FF2B5EF4-FFF2-40B4-BE49-F238E27FC236}">
                  <a16:creationId xmlns:a16="http://schemas.microsoft.com/office/drawing/2014/main" id="{17B6FA7E-9DC5-4D9E-B4C2-F2AFA9814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351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Line 170">
              <a:extLst>
                <a:ext uri="{FF2B5EF4-FFF2-40B4-BE49-F238E27FC236}">
                  <a16:creationId xmlns:a16="http://schemas.microsoft.com/office/drawing/2014/main" id="{5EA86B7F-B206-4655-836F-9514C1C94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Line 171">
              <a:extLst>
                <a:ext uri="{FF2B5EF4-FFF2-40B4-BE49-F238E27FC236}">
                  <a16:creationId xmlns:a16="http://schemas.microsoft.com/office/drawing/2014/main" id="{6C002C85-2F79-4765-9AC6-E4A155A4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92654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1577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6881A9D-3BB7-4258-B298-71D6AD8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045CEE0-11E2-4CC3-ABA3-07BC69AE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7A124B1-007F-4C2F-BBCE-B98C7508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természetben előforduló vagy szintetizált</a:t>
            </a:r>
          </a:p>
          <a:p>
            <a:r>
              <a:rPr lang="en-US">
                <a:solidFill>
                  <a:srgbClr val="FFFFFF"/>
                </a:solidFill>
              </a:rPr>
              <a:t>polimer (makromolekula) felépitésű vagy nem (adszorpciós viselkedés)</a:t>
            </a:r>
          </a:p>
          <a:p>
            <a:r>
              <a:rPr lang="en-US">
                <a:solidFill>
                  <a:srgbClr val="FFFFFF"/>
                </a:solidFill>
              </a:rPr>
              <a:t>funkció szerint: nedvesítőszer, diszpergálószer, emulgátor, szolubilizáló</a:t>
            </a:r>
          </a:p>
          <a:p>
            <a:r>
              <a:rPr lang="en-US">
                <a:solidFill>
                  <a:srgbClr val="FFFFFF"/>
                </a:solidFill>
              </a:rPr>
              <a:t>alkalmazási cél szerint: funkcionális hatás közvetlen érvényesítése  és/vagy hatásfokozás (a biológiai hatás elősegítése)</a:t>
            </a:r>
          </a:p>
          <a:p>
            <a:r>
              <a:rPr lang="en-US">
                <a:solidFill>
                  <a:srgbClr val="FFFFFF"/>
                </a:solidFill>
              </a:rPr>
              <a:t>hidrofób csoport vázában a szénatomon kívül milyen atomok szerepelnek</a:t>
            </a:r>
          </a:p>
          <a:p>
            <a:r>
              <a:rPr lang="en-US">
                <a:solidFill>
                  <a:srgbClr val="FFFFFF"/>
                </a:solidFill>
              </a:rPr>
              <a:t>hidrofil csoport, szegmens mit csinál vizben: disszociál vagy nem disszociál ionokra</a:t>
            </a:r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hidrofób csoport váza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 és H atomok</a:t>
            </a:r>
          </a:p>
          <a:p>
            <a:r>
              <a:rPr lang="en-US">
                <a:solidFill>
                  <a:srgbClr val="FFFFFF"/>
                </a:solidFill>
              </a:rPr>
              <a:t>C, H és N atomok</a:t>
            </a:r>
          </a:p>
          <a:p>
            <a:r>
              <a:rPr lang="en-US">
                <a:solidFill>
                  <a:srgbClr val="FFFFFF"/>
                </a:solidFill>
              </a:rPr>
              <a:t>C és F atomok (H atomok helyett)</a:t>
            </a:r>
          </a:p>
          <a:p>
            <a:r>
              <a:rPr lang="en-US">
                <a:solidFill>
                  <a:srgbClr val="FFFFFF"/>
                </a:solidFill>
              </a:rPr>
              <a:t>Si atomot tartalmazó hidrófób váz</a:t>
            </a:r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hidrofil csoport szolvatálódása vizben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2800">
                <a:solidFill>
                  <a:srgbClr val="FFFFFF"/>
                </a:solidFill>
              </a:rPr>
              <a:t>(1) nem disszociál: </a:t>
            </a:r>
            <a:r>
              <a:rPr lang="en-US" sz="2800" b="1">
                <a:solidFill>
                  <a:srgbClr val="FFFFFF"/>
                </a:solidFill>
              </a:rPr>
              <a:t>nem-ionos</a:t>
            </a:r>
            <a:r>
              <a:rPr lang="en-US" sz="2800">
                <a:solidFill>
                  <a:srgbClr val="FFFFFF"/>
                </a:solidFill>
              </a:rPr>
              <a:t> (non-ionic)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(2) disszociál: </a:t>
            </a:r>
            <a:r>
              <a:rPr lang="en-US" sz="2800" b="1">
                <a:solidFill>
                  <a:srgbClr val="FFFFFF"/>
                </a:solidFill>
              </a:rPr>
              <a:t>ionos</a:t>
            </a:r>
            <a:r>
              <a:rPr lang="en-US" sz="2800">
                <a:solidFill>
                  <a:srgbClr val="FFFFFF"/>
                </a:solidFill>
              </a:rPr>
              <a:t>: disszociációt követően a hidrofób részhez kapcsolodó  hidrofil csoport negativ töltésű vagy pozitiv töltésű  vagy esetleg negativ és pozitiv részre tagolodik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(3) </a:t>
            </a:r>
            <a:r>
              <a:rPr lang="en-US" sz="2800" b="1">
                <a:solidFill>
                  <a:srgbClr val="FFFFFF"/>
                </a:solidFill>
              </a:rPr>
              <a:t>extended</a:t>
            </a:r>
            <a:r>
              <a:rPr lang="en-US" sz="2800">
                <a:solidFill>
                  <a:srgbClr val="FFFFFF"/>
                </a:solidFill>
              </a:rPr>
              <a:t>: tartalmaz nem disszociálódó és disszociálódó hidrofil csoportot(csoportokat ) egyaránt</a:t>
            </a:r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ionos 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anionosak (anionic)</a:t>
            </a:r>
          </a:p>
          <a:p>
            <a:r>
              <a:rPr lang="en-US">
                <a:solidFill>
                  <a:srgbClr val="FFFFFF"/>
                </a:solidFill>
              </a:rPr>
              <a:t>kationosak (cationic)</a:t>
            </a:r>
          </a:p>
          <a:p>
            <a:r>
              <a:rPr lang="en-US">
                <a:solidFill>
                  <a:srgbClr val="FFFFFF"/>
                </a:solidFill>
              </a:rPr>
              <a:t>amfoter (amphoteric, zwitterionic)</a:t>
            </a:r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1431FEB6-7E50-4AC4-A6B7-1E9CAC31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9FAC21F7-794E-4974-8E44-AFEE5686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EF85B-E7D7-4592-8498-3A867180294A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BDC2F-A34D-4C68-92BB-A219796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B1CFE0-B20C-4E75-8577-831783FC4A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56299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A5D57A-BE90-4C66-81C5-5786386C3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A64AB5-77B7-4DCB-A773-87B6082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38DD650-DC8C-4F63-B8DB-26DE6A5A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6">
            <a:extLst>
              <a:ext uri="{FF2B5EF4-FFF2-40B4-BE49-F238E27FC236}">
                <a16:creationId xmlns:a16="http://schemas.microsoft.com/office/drawing/2014/main" id="{300B985C-165D-461B-A022-A5BC4AE01493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formulation chemistry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experimental design – mixture design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anionos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karboxilátok, sarcosinátok , ethoxycarboxylates </a:t>
            </a:r>
          </a:p>
          <a:p>
            <a:r>
              <a:rPr lang="en-US">
                <a:solidFill>
                  <a:srgbClr val="FFFFFF"/>
                </a:solidFill>
              </a:rPr>
              <a:t>szulfátok, ethoxysulfates</a:t>
            </a:r>
          </a:p>
          <a:p>
            <a:r>
              <a:rPr lang="en-US">
                <a:solidFill>
                  <a:srgbClr val="FFFFFF"/>
                </a:solidFill>
              </a:rPr>
              <a:t>szulfonátok</a:t>
            </a:r>
          </a:p>
          <a:p>
            <a:r>
              <a:rPr lang="en-US">
                <a:solidFill>
                  <a:srgbClr val="FFFFFF"/>
                </a:solidFill>
              </a:rPr>
              <a:t>foszfátok, ethoxyfosfates</a:t>
            </a:r>
          </a:p>
          <a:p>
            <a:r>
              <a:rPr lang="en-US">
                <a:solidFill>
                  <a:srgbClr val="FFFFFF"/>
                </a:solidFill>
              </a:rPr>
              <a:t>szulfoszuccinátok</a:t>
            </a:r>
          </a:p>
          <a:p>
            <a:r>
              <a:rPr lang="en-US">
                <a:solidFill>
                  <a:srgbClr val="FFFFFF"/>
                </a:solidFill>
              </a:rPr>
              <a:t>taurátok</a:t>
            </a:r>
          </a:p>
          <a:p>
            <a:r>
              <a:rPr lang="en-US">
                <a:solidFill>
                  <a:srgbClr val="FFFFFF"/>
                </a:solidFill>
              </a:rPr>
              <a:t>isothionátok</a:t>
            </a:r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zsírsavakból készített szappanok , az alkáli-sók jól oldódnak vízben</a:t>
            </a:r>
          </a:p>
          <a:p>
            <a:r>
              <a:rPr lang="en-US">
                <a:solidFill>
                  <a:srgbClr val="FFFFFF"/>
                </a:solidFill>
              </a:rPr>
              <a:t>a kalcium és magnézium sók rosszul oldódnak vízben (magas keménységű vizekben kicsapódás tapasztalható</a:t>
            </a:r>
          </a:p>
          <a:p>
            <a:r>
              <a:rPr lang="en-US">
                <a:solidFill>
                  <a:srgbClr val="FFFFFF"/>
                </a:solidFill>
              </a:rPr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sulfates, ethersulfates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Laurylsulfate sodium salt: wetting agent,  WP, WG, esetleg SC, hátránya: erősen habzik Emulson AG/LS</a:t>
            </a:r>
          </a:p>
          <a:p>
            <a:r>
              <a:rPr lang="en-US">
                <a:solidFill>
                  <a:srgbClr val="FFFFFF"/>
                </a:solidFill>
              </a:rPr>
              <a:t>Lauryl ether sulfate sodium (EO 2 vagy 3):  weetingagent, built-in adjuváns glyfosinate SL-hez</a:t>
            </a:r>
          </a:p>
          <a:p>
            <a:r>
              <a:rPr lang="en-US">
                <a:solidFill>
                  <a:srgbClr val="FFFFFF"/>
                </a:solidFill>
              </a:rPr>
              <a:t>Tristyrylphenol ethoxylate sulfate (extended): Emulson AG/TRSS  (ammonium só: sulfamic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sulfonates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C-S kötés</a:t>
            </a:r>
          </a:p>
          <a:p>
            <a:r>
              <a:rPr lang="en-US">
                <a:solidFill>
                  <a:srgbClr val="FFFFFF"/>
                </a:solidFill>
              </a:rPr>
              <a:t>hidrofób váz:  aromatic ring-t tartalmazó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lignosulfonates: diszpergálószerek  (WP,WG)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naftalinsulfonates: wetting agent  Madeol AG/PWA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 illetve alkylnaphthalene sulfonates condensated with formaldehyde (Madeol AG/OR95, Madeol AG/WA90, Madeol MW)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alkylbenzene sulfonic acid and salts: sodium salt wetting agent, calcium salt emulsifier, aminsó: emulsifier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alkyl csoport lauryl, dodecyl, tetrapropylene lánc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lineáris biodegrábilisabb, mint az elágazó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602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(foszfátészterek)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extended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nonilfenol etoxilátumból készülő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tistirilfenol etoxilátumból készülő foszfátok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emulgátor: Emulson AG/TRSA  (savforma)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diszpergálószer: Emulson AG/TRST (TEA só), Emulson AG/TRSK (K só)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alkohol etoxilátumból készülő foszfátok: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emulgátorok: Rolfen 12/13/300  (emulgátor ásványi olaj emulgálásához)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kompatibilitás fokozók, diszpergálószerek</a:t>
            </a:r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kémiája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foszforsavval vagy fosforpentoxiddal történő észterezés</a:t>
            </a:r>
          </a:p>
          <a:p>
            <a:r>
              <a:rPr lang="en-US">
                <a:solidFill>
                  <a:srgbClr val="FFFFFF"/>
                </a:solidFill>
              </a:rPr>
              <a:t>a foszfatáló komponens mennyisége változtatásával a mono-, di- és trifoszfát aránya változik a végtermékben</a:t>
            </a:r>
          </a:p>
          <a:p>
            <a:r>
              <a:rPr lang="en-US">
                <a:solidFill>
                  <a:srgbClr val="FFFFFF"/>
                </a:solidFill>
              </a:rPr>
              <a:t>a trifoszfát nem-ionos tenzid, a mono- és di-foszfát anionos tenzid</a:t>
            </a:r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nem-ionos felületaktív 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alkoxy csoportot nem tartalmazó észterek: cukormolekula észterkötésben</a:t>
            </a:r>
          </a:p>
          <a:p>
            <a:r>
              <a:rPr lang="en-US">
                <a:solidFill>
                  <a:srgbClr val="FFFFFF"/>
                </a:solidFill>
              </a:rPr>
              <a:t>alkyl polyglucosides (APG): glükóz-származékok, éterkötésben a cukormolekula</a:t>
            </a:r>
          </a:p>
          <a:p>
            <a:r>
              <a:rPr lang="en-US">
                <a:solidFill>
                  <a:srgbClr val="FFFFFF"/>
                </a:solidFill>
              </a:rPr>
              <a:t>polyglycerol termékek</a:t>
            </a:r>
          </a:p>
          <a:p>
            <a:r>
              <a:rPr lang="en-US">
                <a:solidFill>
                  <a:srgbClr val="FFFFFF"/>
                </a:solidFill>
              </a:rPr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trendek a növényvédőszerek formálási kémiájában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nagy hatékonyságú felületaktív anyagok és/vagy polimerek alkalmazása</a:t>
            </a:r>
          </a:p>
          <a:p>
            <a:r>
              <a:rPr lang="en-US">
                <a:solidFill>
                  <a:srgbClr val="FFFFFF"/>
                </a:solidFill>
              </a:rPr>
              <a:t>minőség javítása és a teljesitőképesség fokozása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kristálynövekedés gátlás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könnyű diszpergálhatóság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jobb kompatibilitás</a:t>
            </a:r>
          </a:p>
          <a:p>
            <a:r>
              <a:rPr lang="en-US">
                <a:solidFill>
                  <a:srgbClr val="FFFFFF"/>
                </a:solidFill>
              </a:rPr>
              <a:t>jó ökotoxikológiai tulajdonságok, kisebb környezeti terhelés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veszélyes komponensek mellőzése, használatuk csökkentése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vizes rendszerek alkalmazása 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pormentes granulátum előállítása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porok vízoldható fóliába történő csomagolása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mikrokapszulázás</a:t>
            </a: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7421A-C17A-4A12-B941-BC5CE1BC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etilénoxid, oxirán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etoxilálási fok: átlagos etoxilálás mértéke,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különböző nagyságú molekulák &gt;&gt; azonos CAS szám</a:t>
            </a:r>
          </a:p>
          <a:p>
            <a:r>
              <a:rPr lang="en-US">
                <a:solidFill>
                  <a:srgbClr val="FFFFFF"/>
                </a:solidFill>
              </a:rPr>
              <a:t>növekvő etoxilálási fok &gt; növekszik a vízoldhatóság,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növekszik a CLOUD point</a:t>
            </a:r>
          </a:p>
          <a:p>
            <a:r>
              <a:rPr lang="en-US">
                <a:solidFill>
                  <a:srgbClr val="FFFFFF"/>
                </a:solidFill>
              </a:rPr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propilénoxid, oxirán-metil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FFFF"/>
                </a:solidFill>
              </a:rPr>
              <a:t>hidrofóbitást növeli</a:t>
            </a:r>
          </a:p>
          <a:p>
            <a:r>
              <a:rPr lang="en-US" sz="2400">
                <a:solidFill>
                  <a:srgbClr val="FFFFFF"/>
                </a:solidFill>
              </a:rPr>
              <a:t>EO/PO kondenzátumok: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block-polimerek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poloxamerek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random polimerek  (micellaképződés „fékezett”)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pPr lvl="1"/>
            <a:r>
              <a:rPr lang="en-US">
                <a:solidFill>
                  <a:srgbClr val="FFFFFF"/>
                </a:solidFill>
              </a:rPr>
              <a:t>Emulson AG/104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AG/105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Chimipal PE 403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AG/TRS204N</a:t>
            </a:r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63CABA-E812-46B1-AB12-2844B1BFBD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D144BE35-04EC-4996-810A-F68BCF34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B31CF54F-ACC4-41C1-91FC-28D8DC03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7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2B8F93A0-9B1B-4F36-B503-88C9FD22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trends and drivers in formulation chemistry and delivery technology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environmental impacts</a:t>
            </a:r>
          </a:p>
          <a:p>
            <a:r>
              <a:rPr lang="en-US">
                <a:solidFill>
                  <a:srgbClr val="FFFFFF"/>
                </a:solidFill>
              </a:rPr>
              <a:t>safer for humans</a:t>
            </a:r>
          </a:p>
          <a:p>
            <a:r>
              <a:rPr lang="en-US">
                <a:solidFill>
                  <a:srgbClr val="FFFFFF"/>
                </a:solidFill>
              </a:rPr>
              <a:t>higher efficency</a:t>
            </a:r>
          </a:p>
          <a:p>
            <a:r>
              <a:rPr lang="en-US">
                <a:solidFill>
                  <a:srgbClr val="FFFFFF"/>
                </a:solidFill>
              </a:rPr>
              <a:t>influence MRL (Max Residue Level)</a:t>
            </a:r>
          </a:p>
          <a:p>
            <a:r>
              <a:rPr lang="en-US">
                <a:solidFill>
                  <a:srgbClr val="FFFFFF"/>
                </a:solidFill>
              </a:rPr>
              <a:t>controlled release, capsulation</a:t>
            </a:r>
          </a:p>
          <a:p>
            <a:r>
              <a:rPr lang="en-US">
                <a:solidFill>
                  <a:srgbClr val="FFFFFF"/>
                </a:solidFill>
              </a:rPr>
              <a:t>improved quality</a:t>
            </a:r>
          </a:p>
          <a:p>
            <a:r>
              <a:rPr lang="en-US">
                <a:solidFill>
                  <a:srgbClr val="FFFFFF"/>
                </a:solidFill>
              </a:rPr>
              <a:t>high loading, more concentrated compositions</a:t>
            </a: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hazard components to be replaced 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limitation of their application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nonylphenol derivatives</a:t>
            </a:r>
          </a:p>
          <a:p>
            <a:r>
              <a:rPr lang="en-US">
                <a:solidFill>
                  <a:srgbClr val="FFFFFF"/>
                </a:solidFill>
              </a:rPr>
              <a:t>N-methyl pyrrolidone</a:t>
            </a:r>
          </a:p>
          <a:p>
            <a:r>
              <a:rPr lang="en-US">
                <a:solidFill>
                  <a:srgbClr val="FFFFFF"/>
                </a:solidFill>
              </a:rPr>
              <a:t>keton solvents (cyclohexanon, isoforone)</a:t>
            </a:r>
          </a:p>
          <a:p>
            <a:r>
              <a:rPr lang="en-US">
                <a:solidFill>
                  <a:srgbClr val="FFFFFF"/>
                </a:solidFill>
              </a:rPr>
              <a:t>aromatic C9 solvents: use naphthalene depleted versions</a:t>
            </a:r>
          </a:p>
          <a:p>
            <a:r>
              <a:rPr lang="en-US">
                <a:solidFill>
                  <a:srgbClr val="FFFFFF"/>
                </a:solidFill>
              </a:rPr>
              <a:t>high volatile and/or low flash point solvents</a:t>
            </a:r>
          </a:p>
          <a:p>
            <a:r>
              <a:rPr lang="en-US">
                <a:solidFill>
                  <a:srgbClr val="FFFFFF"/>
                </a:solidFill>
              </a:rPr>
              <a:t>rhodamin B colorant</a:t>
            </a:r>
          </a:p>
          <a:p>
            <a:r>
              <a:rPr lang="en-US">
                <a:solidFill>
                  <a:srgbClr val="FFFFFF"/>
                </a:solidFill>
              </a:rPr>
              <a:t>Tallow amine ethoxylates (request of substitution due to fish toxicity)</a:t>
            </a: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nanotechnology: systems containing nanoparticles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solubilised lipophilic active ingredient in aqueous phase</a:t>
            </a:r>
          </a:p>
          <a:p>
            <a:r>
              <a:rPr lang="en-US">
                <a:solidFill>
                  <a:srgbClr val="FFFFFF"/>
                </a:solidFill>
              </a:rPr>
              <a:t>microemulsions</a:t>
            </a:r>
          </a:p>
          <a:p>
            <a:r>
              <a:rPr lang="en-US">
                <a:solidFill>
                  <a:srgbClr val="FFFFFF"/>
                </a:solidFill>
              </a:rPr>
              <a:t>nanosuspensions (nucleation technology route)</a:t>
            </a:r>
          </a:p>
          <a:p>
            <a:r>
              <a:rPr lang="en-US">
                <a:solidFill>
                  <a:srgbClr val="FFFFFF"/>
                </a:solidFill>
              </a:rPr>
              <a:t>molecular capsulation (cyclodextrin as carrier)</a:t>
            </a:r>
          </a:p>
          <a:p>
            <a:r>
              <a:rPr lang="en-US">
                <a:solidFill>
                  <a:srgbClr val="FFFFFF"/>
                </a:solidFill>
              </a:rPr>
              <a:t>nanocapsulations (liposomes)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preparation and stabilisation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efficacy and phytotoxicity (adjuvancy: effect of nano-size)</a:t>
            </a: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96EBBB-2E8E-47C6-88BE-469BFD6D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10246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835D283-E1BF-44F8-AF2E-09F78BFDD731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B6D7A9C-2BBF-4128-B9FA-69EBAB78A189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217C70-6003-4592-A488-529CD0D14241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E6FD90F-B706-41A7-8C6B-4A7DBAC9D2B8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90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1630</Words>
  <Application>Microsoft Office PowerPoint</Application>
  <PresentationFormat>Widescreen</PresentationFormat>
  <Paragraphs>289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2</cp:revision>
  <dcterms:created xsi:type="dcterms:W3CDTF">2020-05-13T10:58:11Z</dcterms:created>
  <dcterms:modified xsi:type="dcterms:W3CDTF">2020-05-13T10:59:22Z</dcterms:modified>
</cp:coreProperties>
</file>